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8"/>
  </p:notesMasterIdLst>
  <p:sldIdLst>
    <p:sldId id="256" r:id="rId2"/>
    <p:sldId id="257" r:id="rId3"/>
    <p:sldId id="258" r:id="rId4"/>
    <p:sldId id="259" r:id="rId5"/>
    <p:sldId id="260" r:id="rId6"/>
    <p:sldId id="261" r:id="rId7"/>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27140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IN"/>
          </a:p>
        </p:txBody>
      </p:sp>
      <p:sp>
        <p:nvSpPr>
          <p:cNvPr id="4" name="Text 1"/>
          <p:cNvSpPr/>
          <p:nvPr/>
        </p:nvSpPr>
        <p:spPr>
          <a:xfrm>
            <a:off x="833199" y="2865001"/>
            <a:ext cx="7477601" cy="2499598"/>
          </a:xfrm>
          <a:prstGeom prst="rect">
            <a:avLst/>
          </a:prstGeom>
          <a:noFill/>
          <a:ln/>
        </p:spPr>
        <p:txBody>
          <a:bodyPr wrap="square" rtlCol="0" anchor="t"/>
          <a:lstStyle/>
          <a:p>
            <a:pPr marL="0" indent="0">
              <a:lnSpc>
                <a:spcPts val="6561"/>
              </a:lnSpc>
              <a:buNone/>
            </a:pPr>
            <a:r>
              <a:rPr lang="en-US" sz="5249" b="1" kern="0" spc="-105" dirty="0">
                <a:solidFill>
                  <a:srgbClr val="FF75D3"/>
                </a:solidFill>
                <a:latin typeface="adonis-web" pitchFamily="34" charset="0"/>
                <a:ea typeface="adonis-web" pitchFamily="34" charset="-122"/>
                <a:cs typeface="adonis-web" pitchFamily="34" charset="-120"/>
              </a:rPr>
              <a:t>Mastering Functions, Modules, and Data Manipulation</a:t>
            </a:r>
            <a:endParaRPr lang="en-US" sz="5249" dirty="0"/>
          </a:p>
        </p:txBody>
      </p:sp>
      <p:pic>
        <p:nvPicPr>
          <p:cNvPr id="5" name="Image 1" descr="preencoded.png"/>
          <p:cNvPicPr>
            <a:picLocks noChangeAspect="1"/>
          </p:cNvPicPr>
          <p:nvPr/>
        </p:nvPicPr>
        <p:blipFill>
          <a:blip r:embed="rId4"/>
          <a:stretch>
            <a:fillRect/>
          </a:stretch>
        </p:blipFill>
        <p:spPr>
          <a:xfrm>
            <a:off x="9144000" y="0"/>
            <a:ext cx="5486400" cy="82296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IN"/>
          </a:p>
        </p:txBody>
      </p:sp>
      <p:sp>
        <p:nvSpPr>
          <p:cNvPr id="4" name="Text 1"/>
          <p:cNvSpPr/>
          <p:nvPr/>
        </p:nvSpPr>
        <p:spPr>
          <a:xfrm>
            <a:off x="6319599" y="3245525"/>
            <a:ext cx="4443889" cy="694373"/>
          </a:xfrm>
          <a:prstGeom prst="rect">
            <a:avLst/>
          </a:prstGeom>
          <a:noFill/>
          <a:ln/>
        </p:spPr>
        <p:txBody>
          <a:bodyPr wrap="none" rtlCol="0" anchor="t"/>
          <a:lstStyle/>
          <a:p>
            <a:pPr marL="0" indent="0">
              <a:lnSpc>
                <a:spcPts val="5468"/>
              </a:lnSpc>
              <a:buNone/>
            </a:pPr>
            <a:r>
              <a:rPr lang="en-US" sz="4374" b="1" kern="0" spc="-87" dirty="0">
                <a:solidFill>
                  <a:srgbClr val="FF75D3"/>
                </a:solidFill>
                <a:latin typeface="adonis-web" pitchFamily="34" charset="0"/>
                <a:ea typeface="adonis-web" pitchFamily="34" charset="-122"/>
                <a:cs typeface="adonis-web" pitchFamily="34" charset="-120"/>
              </a:rPr>
              <a:t>Introduction</a:t>
            </a:r>
            <a:endParaRPr lang="en-US" sz="4374" dirty="0"/>
          </a:p>
        </p:txBody>
      </p:sp>
      <p:sp>
        <p:nvSpPr>
          <p:cNvPr id="5" name="Text 2"/>
          <p:cNvSpPr/>
          <p:nvPr/>
        </p:nvSpPr>
        <p:spPr>
          <a:xfrm>
            <a:off x="6319599" y="4273153"/>
            <a:ext cx="7477601" cy="710803"/>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In this presentation, we will explore the world of functions, modules, and data manipulation. Discover why these concepts are crucial for every developer.</a:t>
            </a:r>
            <a:endParaRPr lang="en-US" sz="1750" dirty="0"/>
          </a:p>
        </p:txBody>
      </p:sp>
      <p:pic>
        <p:nvPicPr>
          <p:cNvPr id="6" name="Image 1" descr="preencoded.png"/>
          <p:cNvPicPr>
            <a:picLocks noChangeAspect="1"/>
          </p:cNvPicPr>
          <p:nvPr/>
        </p:nvPicPr>
        <p:blipFill>
          <a:blip r:embed="rId4"/>
          <a:stretch>
            <a:fillRect/>
          </a:stretch>
        </p:blipFill>
        <p:spPr>
          <a:xfrm>
            <a:off x="0" y="0"/>
            <a:ext cx="5486400" cy="822960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2621">
            <a:solidFill>
              <a:srgbClr val="FFFFFF">
                <a:alpha val="64000"/>
              </a:srgbClr>
            </a:solidFill>
            <a:prstDash val="solid"/>
          </a:ln>
        </p:spPr>
        <p:txBody>
          <a:bodyPr/>
          <a:lstStyle/>
          <a:p>
            <a:endParaRPr lang="en-IN"/>
          </a:p>
        </p:txBody>
      </p:sp>
      <p:sp>
        <p:nvSpPr>
          <p:cNvPr id="4" name="Text 1"/>
          <p:cNvSpPr/>
          <p:nvPr/>
        </p:nvSpPr>
        <p:spPr>
          <a:xfrm>
            <a:off x="758666" y="557093"/>
            <a:ext cx="4046696" cy="632341"/>
          </a:xfrm>
          <a:prstGeom prst="rect">
            <a:avLst/>
          </a:prstGeom>
          <a:noFill/>
          <a:ln/>
        </p:spPr>
        <p:txBody>
          <a:bodyPr wrap="none" rtlCol="0" anchor="t"/>
          <a:lstStyle/>
          <a:p>
            <a:pPr marL="0" indent="0">
              <a:lnSpc>
                <a:spcPts val="4979"/>
              </a:lnSpc>
              <a:buNone/>
            </a:pPr>
            <a:r>
              <a:rPr lang="en-US" sz="3983" b="1" kern="0" spc="-80" dirty="0">
                <a:solidFill>
                  <a:srgbClr val="FF75D3"/>
                </a:solidFill>
                <a:latin typeface="adonis-web" pitchFamily="34" charset="0"/>
                <a:ea typeface="adonis-web" pitchFamily="34" charset="-122"/>
                <a:cs typeface="adonis-web" pitchFamily="34" charset="-120"/>
              </a:rPr>
              <a:t>Functions</a:t>
            </a:r>
            <a:endParaRPr lang="en-US" sz="3983" dirty="0"/>
          </a:p>
        </p:txBody>
      </p:sp>
      <p:sp>
        <p:nvSpPr>
          <p:cNvPr id="5" name="Shape 2"/>
          <p:cNvSpPr/>
          <p:nvPr/>
        </p:nvSpPr>
        <p:spPr>
          <a:xfrm>
            <a:off x="758666" y="1650921"/>
            <a:ext cx="455176" cy="455176"/>
          </a:xfrm>
          <a:prstGeom prst="roundRect">
            <a:avLst>
              <a:gd name="adj" fmla="val 20004"/>
            </a:avLst>
          </a:prstGeom>
          <a:solidFill>
            <a:srgbClr val="EBD0FB"/>
          </a:solidFill>
          <a:ln w="12621">
            <a:solidFill>
              <a:srgbClr val="D7A1F7"/>
            </a:solidFill>
            <a:prstDash val="solid"/>
          </a:ln>
        </p:spPr>
        <p:txBody>
          <a:bodyPr/>
          <a:lstStyle/>
          <a:p>
            <a:endParaRPr lang="en-IN"/>
          </a:p>
        </p:txBody>
      </p:sp>
      <p:sp>
        <p:nvSpPr>
          <p:cNvPr id="6" name="Text 3"/>
          <p:cNvSpPr/>
          <p:nvPr/>
        </p:nvSpPr>
        <p:spPr>
          <a:xfrm>
            <a:off x="901541" y="1688783"/>
            <a:ext cx="169307" cy="379333"/>
          </a:xfrm>
          <a:prstGeom prst="rect">
            <a:avLst/>
          </a:prstGeom>
          <a:noFill/>
          <a:ln/>
        </p:spPr>
        <p:txBody>
          <a:bodyPr wrap="none" rtlCol="0" anchor="t"/>
          <a:lstStyle/>
          <a:p>
            <a:pPr marL="0" indent="0" algn="ctr">
              <a:lnSpc>
                <a:spcPts val="2987"/>
              </a:lnSpc>
              <a:buNone/>
            </a:pPr>
            <a:r>
              <a:rPr lang="en-US" sz="2390" b="1" kern="0" spc="-48" dirty="0">
                <a:solidFill>
                  <a:srgbClr val="272525"/>
                </a:solidFill>
                <a:latin typeface="adonis-web" pitchFamily="34" charset="0"/>
                <a:ea typeface="adonis-web" pitchFamily="34" charset="-122"/>
                <a:cs typeface="adonis-web" pitchFamily="34" charset="-120"/>
              </a:rPr>
              <a:t>1</a:t>
            </a:r>
            <a:endParaRPr lang="en-US" sz="2390" dirty="0"/>
          </a:p>
        </p:txBody>
      </p:sp>
      <p:sp>
        <p:nvSpPr>
          <p:cNvPr id="7" name="Text 4"/>
          <p:cNvSpPr/>
          <p:nvPr/>
        </p:nvSpPr>
        <p:spPr>
          <a:xfrm>
            <a:off x="1416129" y="1720453"/>
            <a:ext cx="2023348" cy="316111"/>
          </a:xfrm>
          <a:prstGeom prst="rect">
            <a:avLst/>
          </a:prstGeom>
          <a:noFill/>
          <a:ln/>
        </p:spPr>
        <p:txBody>
          <a:bodyPr wrap="none" rtlCol="0" anchor="t"/>
          <a:lstStyle/>
          <a:p>
            <a:pPr marL="0" indent="0">
              <a:lnSpc>
                <a:spcPts val="2489"/>
              </a:lnSpc>
              <a:buNone/>
            </a:pPr>
            <a:r>
              <a:rPr lang="en-US" sz="1992" b="1" kern="0" spc="-40" dirty="0">
                <a:solidFill>
                  <a:srgbClr val="272525"/>
                </a:solidFill>
                <a:latin typeface="adonis-web" pitchFamily="34" charset="0"/>
                <a:ea typeface="adonis-web" pitchFamily="34" charset="-122"/>
                <a:cs typeface="adonis-web" pitchFamily="34" charset="-120"/>
              </a:rPr>
              <a:t>Definition</a:t>
            </a:r>
            <a:endParaRPr lang="en-US" sz="1992" dirty="0"/>
          </a:p>
        </p:txBody>
      </p:sp>
      <p:sp>
        <p:nvSpPr>
          <p:cNvPr id="8" name="Text 5"/>
          <p:cNvSpPr/>
          <p:nvPr/>
        </p:nvSpPr>
        <p:spPr>
          <a:xfrm>
            <a:off x="1416129" y="2238851"/>
            <a:ext cx="6969204" cy="647224"/>
          </a:xfrm>
          <a:prstGeom prst="rect">
            <a:avLst/>
          </a:prstGeom>
          <a:noFill/>
          <a:ln/>
        </p:spPr>
        <p:txBody>
          <a:bodyPr wrap="square" rtlCol="0" anchor="t"/>
          <a:lstStyle/>
          <a:p>
            <a:pPr marL="0" indent="0">
              <a:lnSpc>
                <a:spcPts val="2549"/>
              </a:lnSpc>
              <a:buNone/>
            </a:pPr>
            <a:r>
              <a:rPr lang="en-US" sz="1593" kern="0" spc="-32" dirty="0">
                <a:solidFill>
                  <a:srgbClr val="272525"/>
                </a:solidFill>
                <a:latin typeface="Source Sans Pro" pitchFamily="34" charset="0"/>
                <a:ea typeface="Source Sans Pro" pitchFamily="34" charset="-122"/>
                <a:cs typeface="Source Sans Pro" pitchFamily="34" charset="-120"/>
              </a:rPr>
              <a:t>Functions are reusable blocks of code that perform specific tasks. They enhance code organization and promote code reusability.</a:t>
            </a:r>
            <a:endParaRPr lang="en-US" sz="1593" dirty="0"/>
          </a:p>
        </p:txBody>
      </p:sp>
      <p:sp>
        <p:nvSpPr>
          <p:cNvPr id="9" name="Shape 6"/>
          <p:cNvSpPr/>
          <p:nvPr/>
        </p:nvSpPr>
        <p:spPr>
          <a:xfrm>
            <a:off x="758666" y="3246358"/>
            <a:ext cx="455176" cy="455176"/>
          </a:xfrm>
          <a:prstGeom prst="roundRect">
            <a:avLst>
              <a:gd name="adj" fmla="val 20004"/>
            </a:avLst>
          </a:prstGeom>
          <a:solidFill>
            <a:srgbClr val="EBD0FB"/>
          </a:solidFill>
          <a:ln w="12621">
            <a:solidFill>
              <a:srgbClr val="D7A1F7"/>
            </a:solidFill>
            <a:prstDash val="solid"/>
          </a:ln>
        </p:spPr>
        <p:txBody>
          <a:bodyPr/>
          <a:lstStyle/>
          <a:p>
            <a:endParaRPr lang="en-IN"/>
          </a:p>
        </p:txBody>
      </p:sp>
      <p:sp>
        <p:nvSpPr>
          <p:cNvPr id="10" name="Text 7"/>
          <p:cNvSpPr/>
          <p:nvPr/>
        </p:nvSpPr>
        <p:spPr>
          <a:xfrm>
            <a:off x="901541" y="3284220"/>
            <a:ext cx="169307" cy="379333"/>
          </a:xfrm>
          <a:prstGeom prst="rect">
            <a:avLst/>
          </a:prstGeom>
          <a:noFill/>
          <a:ln/>
        </p:spPr>
        <p:txBody>
          <a:bodyPr wrap="none" rtlCol="0" anchor="t"/>
          <a:lstStyle/>
          <a:p>
            <a:pPr marL="0" indent="0" algn="ctr">
              <a:lnSpc>
                <a:spcPts val="2987"/>
              </a:lnSpc>
              <a:buNone/>
            </a:pPr>
            <a:r>
              <a:rPr lang="en-US" sz="2390" b="1" kern="0" spc="-48" dirty="0">
                <a:solidFill>
                  <a:srgbClr val="272525"/>
                </a:solidFill>
                <a:latin typeface="adonis-web" pitchFamily="34" charset="0"/>
                <a:ea typeface="adonis-web" pitchFamily="34" charset="-122"/>
                <a:cs typeface="adonis-web" pitchFamily="34" charset="-120"/>
              </a:rPr>
              <a:t>2</a:t>
            </a:r>
            <a:endParaRPr lang="en-US" sz="2390" dirty="0"/>
          </a:p>
        </p:txBody>
      </p:sp>
      <p:sp>
        <p:nvSpPr>
          <p:cNvPr id="11" name="Text 8"/>
          <p:cNvSpPr/>
          <p:nvPr/>
        </p:nvSpPr>
        <p:spPr>
          <a:xfrm>
            <a:off x="1416129" y="3315891"/>
            <a:ext cx="2023348" cy="316111"/>
          </a:xfrm>
          <a:prstGeom prst="rect">
            <a:avLst/>
          </a:prstGeom>
          <a:noFill/>
          <a:ln/>
        </p:spPr>
        <p:txBody>
          <a:bodyPr wrap="none" rtlCol="0" anchor="t"/>
          <a:lstStyle/>
          <a:p>
            <a:pPr marL="0" indent="0">
              <a:lnSpc>
                <a:spcPts val="2489"/>
              </a:lnSpc>
              <a:buNone/>
            </a:pPr>
            <a:r>
              <a:rPr lang="en-US" sz="1992" b="1" kern="0" spc="-40" dirty="0">
                <a:solidFill>
                  <a:srgbClr val="272525"/>
                </a:solidFill>
                <a:latin typeface="adonis-web" pitchFamily="34" charset="0"/>
                <a:ea typeface="adonis-web" pitchFamily="34" charset="-122"/>
                <a:cs typeface="adonis-web" pitchFamily="34" charset="-120"/>
              </a:rPr>
              <a:t>Types</a:t>
            </a:r>
            <a:endParaRPr lang="en-US" sz="1992" dirty="0"/>
          </a:p>
        </p:txBody>
      </p:sp>
      <p:sp>
        <p:nvSpPr>
          <p:cNvPr id="12" name="Text 9"/>
          <p:cNvSpPr/>
          <p:nvPr/>
        </p:nvSpPr>
        <p:spPr>
          <a:xfrm>
            <a:off x="1416129" y="3834289"/>
            <a:ext cx="6969204" cy="647224"/>
          </a:xfrm>
          <a:prstGeom prst="rect">
            <a:avLst/>
          </a:prstGeom>
          <a:noFill/>
          <a:ln/>
        </p:spPr>
        <p:txBody>
          <a:bodyPr wrap="square" rtlCol="0" anchor="t"/>
          <a:lstStyle/>
          <a:p>
            <a:pPr marL="0" indent="0">
              <a:lnSpc>
                <a:spcPts val="2549"/>
              </a:lnSpc>
              <a:buNone/>
            </a:pPr>
            <a:r>
              <a:rPr lang="en-US" sz="1593" kern="0" spc="-32" dirty="0">
                <a:solidFill>
                  <a:srgbClr val="272525"/>
                </a:solidFill>
                <a:latin typeface="Source Sans Pro" pitchFamily="34" charset="0"/>
                <a:ea typeface="Source Sans Pro" pitchFamily="34" charset="-122"/>
                <a:cs typeface="Source Sans Pro" pitchFamily="34" charset="-120"/>
              </a:rPr>
              <a:t>Explore the different types of functions, including built-in functions, user-defined functions, and anonymous functions.</a:t>
            </a:r>
            <a:endParaRPr lang="en-US" sz="1593" dirty="0"/>
          </a:p>
        </p:txBody>
      </p:sp>
      <p:sp>
        <p:nvSpPr>
          <p:cNvPr id="13" name="Shape 10"/>
          <p:cNvSpPr/>
          <p:nvPr/>
        </p:nvSpPr>
        <p:spPr>
          <a:xfrm>
            <a:off x="758666" y="4841796"/>
            <a:ext cx="455176" cy="455176"/>
          </a:xfrm>
          <a:prstGeom prst="roundRect">
            <a:avLst>
              <a:gd name="adj" fmla="val 20004"/>
            </a:avLst>
          </a:prstGeom>
          <a:solidFill>
            <a:srgbClr val="EBD0FB"/>
          </a:solidFill>
          <a:ln w="12621">
            <a:solidFill>
              <a:srgbClr val="D7A1F7"/>
            </a:solidFill>
            <a:prstDash val="solid"/>
          </a:ln>
        </p:spPr>
        <p:txBody>
          <a:bodyPr/>
          <a:lstStyle/>
          <a:p>
            <a:endParaRPr lang="en-IN"/>
          </a:p>
        </p:txBody>
      </p:sp>
      <p:sp>
        <p:nvSpPr>
          <p:cNvPr id="14" name="Text 11"/>
          <p:cNvSpPr/>
          <p:nvPr/>
        </p:nvSpPr>
        <p:spPr>
          <a:xfrm>
            <a:off x="901541" y="4879658"/>
            <a:ext cx="169307" cy="379333"/>
          </a:xfrm>
          <a:prstGeom prst="rect">
            <a:avLst/>
          </a:prstGeom>
          <a:noFill/>
          <a:ln/>
        </p:spPr>
        <p:txBody>
          <a:bodyPr wrap="none" rtlCol="0" anchor="t"/>
          <a:lstStyle/>
          <a:p>
            <a:pPr marL="0" indent="0" algn="ctr">
              <a:lnSpc>
                <a:spcPts val="2987"/>
              </a:lnSpc>
              <a:buNone/>
            </a:pPr>
            <a:r>
              <a:rPr lang="en-US" sz="2390" b="1" kern="0" spc="-48" dirty="0">
                <a:solidFill>
                  <a:srgbClr val="272525"/>
                </a:solidFill>
                <a:latin typeface="adonis-web" pitchFamily="34" charset="0"/>
                <a:ea typeface="adonis-web" pitchFamily="34" charset="-122"/>
                <a:cs typeface="adonis-web" pitchFamily="34" charset="-120"/>
              </a:rPr>
              <a:t>3</a:t>
            </a:r>
            <a:endParaRPr lang="en-US" sz="2390" dirty="0"/>
          </a:p>
        </p:txBody>
      </p:sp>
      <p:sp>
        <p:nvSpPr>
          <p:cNvPr id="15" name="Text 12"/>
          <p:cNvSpPr/>
          <p:nvPr/>
        </p:nvSpPr>
        <p:spPr>
          <a:xfrm>
            <a:off x="1416129" y="4911328"/>
            <a:ext cx="2200156" cy="316111"/>
          </a:xfrm>
          <a:prstGeom prst="rect">
            <a:avLst/>
          </a:prstGeom>
          <a:noFill/>
          <a:ln/>
        </p:spPr>
        <p:txBody>
          <a:bodyPr wrap="none" rtlCol="0" anchor="t"/>
          <a:lstStyle/>
          <a:p>
            <a:pPr marL="0" indent="0">
              <a:lnSpc>
                <a:spcPts val="2489"/>
              </a:lnSpc>
              <a:buNone/>
            </a:pPr>
            <a:r>
              <a:rPr lang="en-US" sz="1992" b="1" kern="0" spc="-40" dirty="0">
                <a:solidFill>
                  <a:srgbClr val="272525"/>
                </a:solidFill>
                <a:latin typeface="adonis-web" pitchFamily="34" charset="0"/>
                <a:ea typeface="adonis-web" pitchFamily="34" charset="-122"/>
                <a:cs typeface="adonis-web" pitchFamily="34" charset="-120"/>
              </a:rPr>
              <a:t>Syntax and Structure</a:t>
            </a:r>
            <a:endParaRPr lang="en-US" sz="1992" dirty="0"/>
          </a:p>
        </p:txBody>
      </p:sp>
      <p:sp>
        <p:nvSpPr>
          <p:cNvPr id="16" name="Text 13"/>
          <p:cNvSpPr/>
          <p:nvPr/>
        </p:nvSpPr>
        <p:spPr>
          <a:xfrm>
            <a:off x="1416129" y="5429726"/>
            <a:ext cx="6969204" cy="647224"/>
          </a:xfrm>
          <a:prstGeom prst="rect">
            <a:avLst/>
          </a:prstGeom>
          <a:noFill/>
          <a:ln/>
        </p:spPr>
        <p:txBody>
          <a:bodyPr wrap="square" rtlCol="0" anchor="t"/>
          <a:lstStyle/>
          <a:p>
            <a:pPr marL="0" indent="0">
              <a:lnSpc>
                <a:spcPts val="2549"/>
              </a:lnSpc>
              <a:buNone/>
            </a:pPr>
            <a:r>
              <a:rPr lang="en-US" sz="1593" kern="0" spc="-32" dirty="0">
                <a:solidFill>
                  <a:srgbClr val="272525"/>
                </a:solidFill>
                <a:latin typeface="Source Sans Pro" pitchFamily="34" charset="0"/>
                <a:ea typeface="Source Sans Pro" pitchFamily="34" charset="-122"/>
                <a:cs typeface="Source Sans Pro" pitchFamily="34" charset="-120"/>
              </a:rPr>
              <a:t>Learn the proper syntax and structure of functions, including naming conventions and input/output formats.</a:t>
            </a:r>
            <a:endParaRPr lang="en-US" sz="1593" dirty="0"/>
          </a:p>
        </p:txBody>
      </p:sp>
      <p:sp>
        <p:nvSpPr>
          <p:cNvPr id="17" name="Shape 14"/>
          <p:cNvSpPr/>
          <p:nvPr/>
        </p:nvSpPr>
        <p:spPr>
          <a:xfrm>
            <a:off x="758666" y="6437233"/>
            <a:ext cx="455176" cy="455176"/>
          </a:xfrm>
          <a:prstGeom prst="roundRect">
            <a:avLst>
              <a:gd name="adj" fmla="val 20004"/>
            </a:avLst>
          </a:prstGeom>
          <a:solidFill>
            <a:srgbClr val="EBD0FB"/>
          </a:solidFill>
          <a:ln w="12621">
            <a:solidFill>
              <a:srgbClr val="D7A1F7"/>
            </a:solidFill>
            <a:prstDash val="solid"/>
          </a:ln>
        </p:spPr>
        <p:txBody>
          <a:bodyPr/>
          <a:lstStyle/>
          <a:p>
            <a:endParaRPr lang="en-IN"/>
          </a:p>
        </p:txBody>
      </p:sp>
      <p:sp>
        <p:nvSpPr>
          <p:cNvPr id="18" name="Text 15"/>
          <p:cNvSpPr/>
          <p:nvPr/>
        </p:nvSpPr>
        <p:spPr>
          <a:xfrm>
            <a:off x="901541" y="6475095"/>
            <a:ext cx="169307" cy="379333"/>
          </a:xfrm>
          <a:prstGeom prst="rect">
            <a:avLst/>
          </a:prstGeom>
          <a:noFill/>
          <a:ln/>
        </p:spPr>
        <p:txBody>
          <a:bodyPr wrap="none" rtlCol="0" anchor="t"/>
          <a:lstStyle/>
          <a:p>
            <a:pPr marL="0" indent="0" algn="ctr">
              <a:lnSpc>
                <a:spcPts val="2987"/>
              </a:lnSpc>
              <a:buNone/>
            </a:pPr>
            <a:r>
              <a:rPr lang="en-US" sz="2390" b="1" kern="0" spc="-48" dirty="0">
                <a:solidFill>
                  <a:srgbClr val="272525"/>
                </a:solidFill>
                <a:latin typeface="adonis-web" pitchFamily="34" charset="0"/>
                <a:ea typeface="adonis-web" pitchFamily="34" charset="-122"/>
                <a:cs typeface="adonis-web" pitchFamily="34" charset="-120"/>
              </a:rPr>
              <a:t>4</a:t>
            </a:r>
            <a:endParaRPr lang="en-US" sz="2390" dirty="0"/>
          </a:p>
        </p:txBody>
      </p:sp>
      <p:sp>
        <p:nvSpPr>
          <p:cNvPr id="19" name="Text 16"/>
          <p:cNvSpPr/>
          <p:nvPr/>
        </p:nvSpPr>
        <p:spPr>
          <a:xfrm>
            <a:off x="1416129" y="6506766"/>
            <a:ext cx="2835235" cy="316111"/>
          </a:xfrm>
          <a:prstGeom prst="rect">
            <a:avLst/>
          </a:prstGeom>
          <a:noFill/>
          <a:ln/>
        </p:spPr>
        <p:txBody>
          <a:bodyPr wrap="none" rtlCol="0" anchor="t"/>
          <a:lstStyle/>
          <a:p>
            <a:pPr marL="0" indent="0">
              <a:lnSpc>
                <a:spcPts val="2489"/>
              </a:lnSpc>
              <a:buNone/>
            </a:pPr>
            <a:r>
              <a:rPr lang="en-US" sz="1992" b="1" kern="0" spc="-40" dirty="0">
                <a:solidFill>
                  <a:srgbClr val="272525"/>
                </a:solidFill>
                <a:latin typeface="adonis-web" pitchFamily="34" charset="0"/>
                <a:ea typeface="adonis-web" pitchFamily="34" charset="-122"/>
                <a:cs typeface="adonis-web" pitchFamily="34" charset="-120"/>
              </a:rPr>
              <a:t>Parameters and Arguments</a:t>
            </a:r>
            <a:endParaRPr lang="en-US" sz="1992" dirty="0"/>
          </a:p>
        </p:txBody>
      </p:sp>
      <p:sp>
        <p:nvSpPr>
          <p:cNvPr id="20" name="Text 17"/>
          <p:cNvSpPr/>
          <p:nvPr/>
        </p:nvSpPr>
        <p:spPr>
          <a:xfrm>
            <a:off x="1416129" y="7025164"/>
            <a:ext cx="6969204" cy="647224"/>
          </a:xfrm>
          <a:prstGeom prst="rect">
            <a:avLst/>
          </a:prstGeom>
          <a:noFill/>
          <a:ln/>
        </p:spPr>
        <p:txBody>
          <a:bodyPr wrap="square" rtlCol="0" anchor="t"/>
          <a:lstStyle/>
          <a:p>
            <a:pPr marL="0" indent="0">
              <a:lnSpc>
                <a:spcPts val="2549"/>
              </a:lnSpc>
              <a:buNone/>
            </a:pPr>
            <a:r>
              <a:rPr lang="en-US" sz="1593" kern="0" spc="-32" dirty="0">
                <a:solidFill>
                  <a:srgbClr val="272525"/>
                </a:solidFill>
                <a:latin typeface="Source Sans Pro" pitchFamily="34" charset="0"/>
                <a:ea typeface="Source Sans Pro" pitchFamily="34" charset="-122"/>
                <a:cs typeface="Source Sans Pro" pitchFamily="34" charset="-120"/>
              </a:rPr>
              <a:t>Dive into the world of parameters and arguments, understanding how to pass data to functions and manipulate their behavior.</a:t>
            </a:r>
            <a:endParaRPr lang="en-US" sz="1593" dirty="0"/>
          </a:p>
        </p:txBody>
      </p:sp>
      <p:pic>
        <p:nvPicPr>
          <p:cNvPr id="21" name="Image 1" descr="preencoded.png"/>
          <p:cNvPicPr>
            <a:picLocks noChangeAspect="1"/>
          </p:cNvPicPr>
          <p:nvPr/>
        </p:nvPicPr>
        <p:blipFill>
          <a:blip r:embed="rId4"/>
          <a:stretch>
            <a:fillRect/>
          </a:stretch>
        </p:blipFill>
        <p:spPr>
          <a:xfrm>
            <a:off x="9144000" y="0"/>
            <a:ext cx="5486400" cy="82296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IN"/>
          </a:p>
        </p:txBody>
      </p:sp>
      <p:sp>
        <p:nvSpPr>
          <p:cNvPr id="4" name="Text 1"/>
          <p:cNvSpPr/>
          <p:nvPr/>
        </p:nvSpPr>
        <p:spPr>
          <a:xfrm>
            <a:off x="2348389" y="1326833"/>
            <a:ext cx="4443889" cy="694373"/>
          </a:xfrm>
          <a:prstGeom prst="rect">
            <a:avLst/>
          </a:prstGeom>
          <a:noFill/>
          <a:ln/>
        </p:spPr>
        <p:txBody>
          <a:bodyPr wrap="none" rtlCol="0" anchor="t"/>
          <a:lstStyle/>
          <a:p>
            <a:pPr marL="0" indent="0">
              <a:lnSpc>
                <a:spcPts val="5468"/>
              </a:lnSpc>
              <a:buNone/>
            </a:pPr>
            <a:r>
              <a:rPr lang="en-US" sz="4374" b="1" kern="0" spc="-87" dirty="0">
                <a:solidFill>
                  <a:srgbClr val="FF75D3"/>
                </a:solidFill>
                <a:latin typeface="adonis-web" pitchFamily="34" charset="0"/>
                <a:ea typeface="adonis-web" pitchFamily="34" charset="-122"/>
                <a:cs typeface="adonis-web" pitchFamily="34" charset="-120"/>
              </a:rPr>
              <a:t>Modules</a:t>
            </a:r>
            <a:endParaRPr lang="en-US" sz="4374" dirty="0"/>
          </a:p>
        </p:txBody>
      </p:sp>
      <p:sp>
        <p:nvSpPr>
          <p:cNvPr id="5" name="Shape 2"/>
          <p:cNvSpPr/>
          <p:nvPr/>
        </p:nvSpPr>
        <p:spPr>
          <a:xfrm>
            <a:off x="2348389" y="2465546"/>
            <a:ext cx="4855726" cy="2107525"/>
          </a:xfrm>
          <a:prstGeom prst="roundRect">
            <a:avLst>
              <a:gd name="adj" fmla="val 4744"/>
            </a:avLst>
          </a:prstGeom>
          <a:solidFill>
            <a:srgbClr val="EBD0FB"/>
          </a:solidFill>
          <a:ln w="13811">
            <a:solidFill>
              <a:srgbClr val="D7A1F7"/>
            </a:solidFill>
            <a:prstDash val="solid"/>
          </a:ln>
        </p:spPr>
        <p:txBody>
          <a:bodyPr/>
          <a:lstStyle/>
          <a:p>
            <a:endParaRPr lang="en-IN"/>
          </a:p>
        </p:txBody>
      </p:sp>
      <p:sp>
        <p:nvSpPr>
          <p:cNvPr id="6" name="Text 3"/>
          <p:cNvSpPr/>
          <p:nvPr/>
        </p:nvSpPr>
        <p:spPr>
          <a:xfrm>
            <a:off x="2584371" y="2701528"/>
            <a:ext cx="2221944" cy="347186"/>
          </a:xfrm>
          <a:prstGeom prst="rect">
            <a:avLst/>
          </a:prstGeom>
          <a:noFill/>
          <a:ln/>
        </p:spPr>
        <p:txBody>
          <a:bodyPr wrap="none" rtlCol="0" anchor="t"/>
          <a:lstStyle/>
          <a:p>
            <a:pPr marL="0" indent="0">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Definition</a:t>
            </a:r>
            <a:endParaRPr lang="en-US" sz="2187" dirty="0"/>
          </a:p>
        </p:txBody>
      </p:sp>
      <p:sp>
        <p:nvSpPr>
          <p:cNvPr id="7" name="Text 4"/>
          <p:cNvSpPr/>
          <p:nvPr/>
        </p:nvSpPr>
        <p:spPr>
          <a:xfrm>
            <a:off x="2584371" y="3270885"/>
            <a:ext cx="4383762" cy="1066205"/>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Discover what modules are and how they help organize code into separate files for improved manageability and reusability.</a:t>
            </a:r>
            <a:endParaRPr lang="en-US" sz="1750" dirty="0"/>
          </a:p>
        </p:txBody>
      </p:sp>
      <p:sp>
        <p:nvSpPr>
          <p:cNvPr id="8" name="Shape 5"/>
          <p:cNvSpPr/>
          <p:nvPr/>
        </p:nvSpPr>
        <p:spPr>
          <a:xfrm>
            <a:off x="7426285" y="2465546"/>
            <a:ext cx="4855726" cy="2107525"/>
          </a:xfrm>
          <a:prstGeom prst="roundRect">
            <a:avLst>
              <a:gd name="adj" fmla="val 4744"/>
            </a:avLst>
          </a:prstGeom>
          <a:solidFill>
            <a:srgbClr val="EBD0FB"/>
          </a:solidFill>
          <a:ln w="13811">
            <a:solidFill>
              <a:srgbClr val="D7A1F7"/>
            </a:solidFill>
            <a:prstDash val="solid"/>
          </a:ln>
        </p:spPr>
        <p:txBody>
          <a:bodyPr/>
          <a:lstStyle/>
          <a:p>
            <a:endParaRPr lang="en-IN"/>
          </a:p>
        </p:txBody>
      </p:sp>
      <p:sp>
        <p:nvSpPr>
          <p:cNvPr id="9" name="Text 6"/>
          <p:cNvSpPr/>
          <p:nvPr/>
        </p:nvSpPr>
        <p:spPr>
          <a:xfrm>
            <a:off x="7662267" y="2701528"/>
            <a:ext cx="2221944" cy="347186"/>
          </a:xfrm>
          <a:prstGeom prst="rect">
            <a:avLst/>
          </a:prstGeom>
          <a:noFill/>
          <a:ln/>
        </p:spPr>
        <p:txBody>
          <a:bodyPr wrap="none" rtlCol="0" anchor="t"/>
          <a:lstStyle/>
          <a:p>
            <a:pPr marL="0" indent="0">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Benefits</a:t>
            </a:r>
            <a:endParaRPr lang="en-US" sz="2187" dirty="0"/>
          </a:p>
        </p:txBody>
      </p:sp>
      <p:sp>
        <p:nvSpPr>
          <p:cNvPr id="10" name="Text 7"/>
          <p:cNvSpPr/>
          <p:nvPr/>
        </p:nvSpPr>
        <p:spPr>
          <a:xfrm>
            <a:off x="7662267" y="3270885"/>
            <a:ext cx="4383762" cy="1066205"/>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Explore the benefits of using modules, such as code modularity, encapsulation, and reducing code duplication.</a:t>
            </a:r>
            <a:endParaRPr lang="en-US" sz="1750" dirty="0"/>
          </a:p>
        </p:txBody>
      </p:sp>
      <p:sp>
        <p:nvSpPr>
          <p:cNvPr id="11" name="Shape 8"/>
          <p:cNvSpPr/>
          <p:nvPr/>
        </p:nvSpPr>
        <p:spPr>
          <a:xfrm>
            <a:off x="2348389" y="4795242"/>
            <a:ext cx="4855726" cy="2107525"/>
          </a:xfrm>
          <a:prstGeom prst="roundRect">
            <a:avLst>
              <a:gd name="adj" fmla="val 4744"/>
            </a:avLst>
          </a:prstGeom>
          <a:solidFill>
            <a:srgbClr val="EBD0FB"/>
          </a:solidFill>
          <a:ln w="13811">
            <a:solidFill>
              <a:srgbClr val="D7A1F7"/>
            </a:solidFill>
            <a:prstDash val="solid"/>
          </a:ln>
        </p:spPr>
        <p:txBody>
          <a:bodyPr/>
          <a:lstStyle/>
          <a:p>
            <a:endParaRPr lang="en-IN"/>
          </a:p>
        </p:txBody>
      </p:sp>
      <p:sp>
        <p:nvSpPr>
          <p:cNvPr id="12" name="Text 9"/>
          <p:cNvSpPr/>
          <p:nvPr/>
        </p:nvSpPr>
        <p:spPr>
          <a:xfrm>
            <a:off x="2584371" y="5031224"/>
            <a:ext cx="2363391" cy="347186"/>
          </a:xfrm>
          <a:prstGeom prst="rect">
            <a:avLst/>
          </a:prstGeom>
          <a:noFill/>
          <a:ln/>
        </p:spPr>
        <p:txBody>
          <a:bodyPr wrap="none" rtlCol="0" anchor="t"/>
          <a:lstStyle/>
          <a:p>
            <a:pPr marL="0" indent="0">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Importing and Usage</a:t>
            </a:r>
            <a:endParaRPr lang="en-US" sz="2187" dirty="0"/>
          </a:p>
        </p:txBody>
      </p:sp>
      <p:sp>
        <p:nvSpPr>
          <p:cNvPr id="13" name="Text 10"/>
          <p:cNvSpPr/>
          <p:nvPr/>
        </p:nvSpPr>
        <p:spPr>
          <a:xfrm>
            <a:off x="2584371" y="5600581"/>
            <a:ext cx="4383762" cy="1066205"/>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Learn how to import modules in your code and leverage their functionality to add powerful features and extend your programs.</a:t>
            </a:r>
            <a:endParaRPr lang="en-US" sz="1750" dirty="0"/>
          </a:p>
        </p:txBody>
      </p:sp>
      <p:sp>
        <p:nvSpPr>
          <p:cNvPr id="14" name="Shape 11"/>
          <p:cNvSpPr/>
          <p:nvPr/>
        </p:nvSpPr>
        <p:spPr>
          <a:xfrm>
            <a:off x="7426285" y="4795242"/>
            <a:ext cx="4855726" cy="2107525"/>
          </a:xfrm>
          <a:prstGeom prst="roundRect">
            <a:avLst>
              <a:gd name="adj" fmla="val 4744"/>
            </a:avLst>
          </a:prstGeom>
          <a:solidFill>
            <a:srgbClr val="EBD0FB"/>
          </a:solidFill>
          <a:ln w="13811">
            <a:solidFill>
              <a:srgbClr val="D7A1F7"/>
            </a:solidFill>
            <a:prstDash val="solid"/>
          </a:ln>
        </p:spPr>
        <p:txBody>
          <a:bodyPr/>
          <a:lstStyle/>
          <a:p>
            <a:endParaRPr lang="en-IN"/>
          </a:p>
        </p:txBody>
      </p:sp>
      <p:sp>
        <p:nvSpPr>
          <p:cNvPr id="15" name="Text 12"/>
          <p:cNvSpPr/>
          <p:nvPr/>
        </p:nvSpPr>
        <p:spPr>
          <a:xfrm>
            <a:off x="7662267" y="5031224"/>
            <a:ext cx="2221944" cy="347186"/>
          </a:xfrm>
          <a:prstGeom prst="rect">
            <a:avLst/>
          </a:prstGeom>
          <a:noFill/>
          <a:ln/>
        </p:spPr>
        <p:txBody>
          <a:bodyPr wrap="none" rtlCol="0" anchor="t"/>
          <a:lstStyle/>
          <a:p>
            <a:pPr marL="0" indent="0">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Popular Modules</a:t>
            </a:r>
            <a:endParaRPr lang="en-US" sz="2187" dirty="0"/>
          </a:p>
        </p:txBody>
      </p:sp>
      <p:sp>
        <p:nvSpPr>
          <p:cNvPr id="16" name="Text 13"/>
          <p:cNvSpPr/>
          <p:nvPr/>
        </p:nvSpPr>
        <p:spPr>
          <a:xfrm>
            <a:off x="7662267" y="5600581"/>
            <a:ext cx="4383762" cy="1066205"/>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Uncover popular modules specifically designed for data manipulation, including Pandas, NumPy, and Matplotlib.</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1743"/>
          </a:xfrm>
          <a:prstGeom prst="rect">
            <a:avLst/>
          </a:prstGeom>
          <a:solidFill>
            <a:srgbClr val="FFFFFF">
              <a:alpha val="75000"/>
            </a:srgbClr>
          </a:solidFill>
          <a:ln w="13216">
            <a:solidFill>
              <a:srgbClr val="FFFFFF">
                <a:alpha val="64000"/>
              </a:srgbClr>
            </a:solidFill>
            <a:prstDash val="solid"/>
          </a:ln>
        </p:spPr>
        <p:txBody>
          <a:bodyPr/>
          <a:lstStyle/>
          <a:p>
            <a:endParaRPr lang="en-IN"/>
          </a:p>
        </p:txBody>
      </p:sp>
      <p:sp>
        <p:nvSpPr>
          <p:cNvPr id="4" name="Text 1"/>
          <p:cNvSpPr/>
          <p:nvPr/>
        </p:nvSpPr>
        <p:spPr>
          <a:xfrm>
            <a:off x="2564011" y="584478"/>
            <a:ext cx="4251008" cy="664131"/>
          </a:xfrm>
          <a:prstGeom prst="rect">
            <a:avLst/>
          </a:prstGeom>
          <a:noFill/>
          <a:ln/>
        </p:spPr>
        <p:txBody>
          <a:bodyPr wrap="none" rtlCol="0" anchor="t"/>
          <a:lstStyle/>
          <a:p>
            <a:pPr marL="0" indent="0">
              <a:lnSpc>
                <a:spcPts val="5230"/>
              </a:lnSpc>
              <a:buNone/>
            </a:pPr>
            <a:r>
              <a:rPr lang="en-US" sz="4184" b="1" kern="0" spc="-84" dirty="0">
                <a:solidFill>
                  <a:srgbClr val="FF75D3"/>
                </a:solidFill>
                <a:latin typeface="adonis-web" pitchFamily="34" charset="0"/>
                <a:ea typeface="adonis-web" pitchFamily="34" charset="-122"/>
                <a:cs typeface="adonis-web" pitchFamily="34" charset="-120"/>
              </a:rPr>
              <a:t>Data Manipulation</a:t>
            </a:r>
            <a:endParaRPr lang="en-US" sz="4184" dirty="0"/>
          </a:p>
        </p:txBody>
      </p:sp>
      <p:sp>
        <p:nvSpPr>
          <p:cNvPr id="5" name="Shape 2"/>
          <p:cNvSpPr/>
          <p:nvPr/>
        </p:nvSpPr>
        <p:spPr>
          <a:xfrm>
            <a:off x="7294007" y="1673662"/>
            <a:ext cx="42505" cy="5973604"/>
          </a:xfrm>
          <a:prstGeom prst="rect">
            <a:avLst/>
          </a:prstGeom>
          <a:solidFill>
            <a:srgbClr val="D7A1F7"/>
          </a:solidFill>
          <a:ln/>
        </p:spPr>
        <p:txBody>
          <a:bodyPr/>
          <a:lstStyle/>
          <a:p>
            <a:endParaRPr lang="en-IN"/>
          </a:p>
        </p:txBody>
      </p:sp>
      <p:sp>
        <p:nvSpPr>
          <p:cNvPr id="6" name="Shape 3"/>
          <p:cNvSpPr/>
          <p:nvPr/>
        </p:nvSpPr>
        <p:spPr>
          <a:xfrm>
            <a:off x="7554278" y="2057460"/>
            <a:ext cx="743903" cy="42505"/>
          </a:xfrm>
          <a:prstGeom prst="rect">
            <a:avLst/>
          </a:prstGeom>
          <a:solidFill>
            <a:srgbClr val="D7A1F7"/>
          </a:solidFill>
          <a:ln/>
        </p:spPr>
        <p:txBody>
          <a:bodyPr/>
          <a:lstStyle/>
          <a:p>
            <a:endParaRPr lang="en-IN"/>
          </a:p>
        </p:txBody>
      </p:sp>
      <p:sp>
        <p:nvSpPr>
          <p:cNvPr id="7" name="Shape 4"/>
          <p:cNvSpPr/>
          <p:nvPr/>
        </p:nvSpPr>
        <p:spPr>
          <a:xfrm>
            <a:off x="7076123" y="1839754"/>
            <a:ext cx="478155" cy="478155"/>
          </a:xfrm>
          <a:prstGeom prst="roundRect">
            <a:avLst>
              <a:gd name="adj" fmla="val 20004"/>
            </a:avLst>
          </a:prstGeom>
          <a:solidFill>
            <a:srgbClr val="EBD0FB"/>
          </a:solidFill>
          <a:ln w="13216">
            <a:solidFill>
              <a:srgbClr val="D7A1F7"/>
            </a:solidFill>
            <a:prstDash val="solid"/>
          </a:ln>
        </p:spPr>
        <p:txBody>
          <a:bodyPr/>
          <a:lstStyle/>
          <a:p>
            <a:endParaRPr lang="en-IN"/>
          </a:p>
        </p:txBody>
      </p:sp>
      <p:sp>
        <p:nvSpPr>
          <p:cNvPr id="8" name="Text 5"/>
          <p:cNvSpPr/>
          <p:nvPr/>
        </p:nvSpPr>
        <p:spPr>
          <a:xfrm>
            <a:off x="7226856" y="1879521"/>
            <a:ext cx="176570" cy="398502"/>
          </a:xfrm>
          <a:prstGeom prst="rect">
            <a:avLst/>
          </a:prstGeom>
          <a:noFill/>
          <a:ln/>
        </p:spPr>
        <p:txBody>
          <a:bodyPr wrap="none" rtlCol="0" anchor="t"/>
          <a:lstStyle/>
          <a:p>
            <a:pPr marL="0" indent="0" algn="ctr">
              <a:lnSpc>
                <a:spcPts val="3138"/>
              </a:lnSpc>
              <a:buNone/>
            </a:pPr>
            <a:r>
              <a:rPr lang="en-US" sz="2510" b="1" kern="0" spc="-50" dirty="0">
                <a:solidFill>
                  <a:srgbClr val="272525"/>
                </a:solidFill>
                <a:latin typeface="adonis-web" pitchFamily="34" charset="0"/>
                <a:ea typeface="adonis-web" pitchFamily="34" charset="-122"/>
                <a:cs typeface="adonis-web" pitchFamily="34" charset="-120"/>
              </a:rPr>
              <a:t>1</a:t>
            </a:r>
            <a:endParaRPr lang="en-US" sz="2510" dirty="0"/>
          </a:p>
        </p:txBody>
      </p:sp>
      <p:sp>
        <p:nvSpPr>
          <p:cNvPr id="9" name="Text 6"/>
          <p:cNvSpPr/>
          <p:nvPr/>
        </p:nvSpPr>
        <p:spPr>
          <a:xfrm>
            <a:off x="8484156" y="1886188"/>
            <a:ext cx="2125504" cy="332184"/>
          </a:xfrm>
          <a:prstGeom prst="rect">
            <a:avLst/>
          </a:prstGeom>
          <a:noFill/>
          <a:ln/>
        </p:spPr>
        <p:txBody>
          <a:bodyPr wrap="none" rtlCol="0" anchor="t"/>
          <a:lstStyle/>
          <a:p>
            <a:pPr marL="0" indent="0" algn="l">
              <a:lnSpc>
                <a:spcPts val="2615"/>
              </a:lnSpc>
              <a:buNone/>
            </a:pPr>
            <a:r>
              <a:rPr lang="en-US" sz="2092" b="1" kern="0" spc="-42" dirty="0">
                <a:solidFill>
                  <a:srgbClr val="272525"/>
                </a:solidFill>
                <a:latin typeface="adonis-web" pitchFamily="34" charset="0"/>
                <a:ea typeface="adonis-web" pitchFamily="34" charset="-122"/>
                <a:cs typeface="adonis-web" pitchFamily="34" charset="-120"/>
              </a:rPr>
              <a:t>Overview</a:t>
            </a:r>
            <a:endParaRPr lang="en-US" sz="2092" dirty="0"/>
          </a:p>
        </p:txBody>
      </p:sp>
      <p:sp>
        <p:nvSpPr>
          <p:cNvPr id="10" name="Text 7"/>
          <p:cNvSpPr/>
          <p:nvPr/>
        </p:nvSpPr>
        <p:spPr>
          <a:xfrm>
            <a:off x="8484156" y="2430899"/>
            <a:ext cx="3582233" cy="1360170"/>
          </a:xfrm>
          <a:prstGeom prst="rect">
            <a:avLst/>
          </a:prstGeom>
          <a:noFill/>
          <a:ln/>
        </p:spPr>
        <p:txBody>
          <a:bodyPr wrap="square" rtlCol="0" anchor="t"/>
          <a:lstStyle/>
          <a:p>
            <a:pPr marL="0" indent="0" algn="l">
              <a:lnSpc>
                <a:spcPts val="2678"/>
              </a:lnSpc>
              <a:buNone/>
            </a:pPr>
            <a:r>
              <a:rPr lang="en-US" sz="1674" kern="0" spc="-33" dirty="0">
                <a:solidFill>
                  <a:srgbClr val="272525"/>
                </a:solidFill>
                <a:latin typeface="Source Sans Pro" pitchFamily="34" charset="0"/>
                <a:ea typeface="Source Sans Pro" pitchFamily="34" charset="-122"/>
                <a:cs typeface="Source Sans Pro" pitchFamily="34" charset="-120"/>
              </a:rPr>
              <a:t>Explore the fascinating world of data manipulation, understanding its importance in data analysis and processing.</a:t>
            </a:r>
            <a:endParaRPr lang="en-US" sz="1674" dirty="0"/>
          </a:p>
        </p:txBody>
      </p:sp>
      <p:sp>
        <p:nvSpPr>
          <p:cNvPr id="11" name="Shape 8"/>
          <p:cNvSpPr/>
          <p:nvPr/>
        </p:nvSpPr>
        <p:spPr>
          <a:xfrm>
            <a:off x="6332220" y="3120092"/>
            <a:ext cx="743903" cy="42505"/>
          </a:xfrm>
          <a:prstGeom prst="rect">
            <a:avLst/>
          </a:prstGeom>
          <a:solidFill>
            <a:srgbClr val="D7A1F7"/>
          </a:solidFill>
          <a:ln/>
        </p:spPr>
        <p:txBody>
          <a:bodyPr/>
          <a:lstStyle/>
          <a:p>
            <a:endParaRPr lang="en-IN"/>
          </a:p>
        </p:txBody>
      </p:sp>
      <p:sp>
        <p:nvSpPr>
          <p:cNvPr id="12" name="Shape 9"/>
          <p:cNvSpPr/>
          <p:nvPr/>
        </p:nvSpPr>
        <p:spPr>
          <a:xfrm>
            <a:off x="7076123" y="2902387"/>
            <a:ext cx="478155" cy="478155"/>
          </a:xfrm>
          <a:prstGeom prst="roundRect">
            <a:avLst>
              <a:gd name="adj" fmla="val 20004"/>
            </a:avLst>
          </a:prstGeom>
          <a:solidFill>
            <a:srgbClr val="EBD0FB"/>
          </a:solidFill>
          <a:ln w="13216">
            <a:solidFill>
              <a:srgbClr val="D7A1F7"/>
            </a:solidFill>
            <a:prstDash val="solid"/>
          </a:ln>
        </p:spPr>
        <p:txBody>
          <a:bodyPr/>
          <a:lstStyle/>
          <a:p>
            <a:endParaRPr lang="en-IN"/>
          </a:p>
        </p:txBody>
      </p:sp>
      <p:sp>
        <p:nvSpPr>
          <p:cNvPr id="13" name="Text 10"/>
          <p:cNvSpPr/>
          <p:nvPr/>
        </p:nvSpPr>
        <p:spPr>
          <a:xfrm>
            <a:off x="7226856" y="2942153"/>
            <a:ext cx="176570" cy="398502"/>
          </a:xfrm>
          <a:prstGeom prst="rect">
            <a:avLst/>
          </a:prstGeom>
          <a:noFill/>
          <a:ln/>
        </p:spPr>
        <p:txBody>
          <a:bodyPr wrap="none" rtlCol="0" anchor="t"/>
          <a:lstStyle/>
          <a:p>
            <a:pPr marL="0" indent="0" algn="ctr">
              <a:lnSpc>
                <a:spcPts val="3138"/>
              </a:lnSpc>
              <a:buNone/>
            </a:pPr>
            <a:r>
              <a:rPr lang="en-US" sz="2510" b="1" kern="0" spc="-50" dirty="0">
                <a:solidFill>
                  <a:srgbClr val="272525"/>
                </a:solidFill>
                <a:latin typeface="adonis-web" pitchFamily="34" charset="0"/>
                <a:ea typeface="adonis-web" pitchFamily="34" charset="-122"/>
                <a:cs typeface="adonis-web" pitchFamily="34" charset="-120"/>
              </a:rPr>
              <a:t>2</a:t>
            </a:r>
            <a:endParaRPr lang="en-US" sz="2510" dirty="0"/>
          </a:p>
        </p:txBody>
      </p:sp>
      <p:sp>
        <p:nvSpPr>
          <p:cNvPr id="14" name="Text 11"/>
          <p:cNvSpPr/>
          <p:nvPr/>
        </p:nvSpPr>
        <p:spPr>
          <a:xfrm>
            <a:off x="3836194" y="2948821"/>
            <a:ext cx="2310051" cy="332184"/>
          </a:xfrm>
          <a:prstGeom prst="rect">
            <a:avLst/>
          </a:prstGeom>
          <a:noFill/>
          <a:ln/>
        </p:spPr>
        <p:txBody>
          <a:bodyPr wrap="none" rtlCol="0" anchor="t"/>
          <a:lstStyle/>
          <a:p>
            <a:pPr marL="0" indent="0" algn="r">
              <a:lnSpc>
                <a:spcPts val="2615"/>
              </a:lnSpc>
              <a:buNone/>
            </a:pPr>
            <a:r>
              <a:rPr lang="en-US" sz="2092" b="1" kern="0" spc="-42" dirty="0">
                <a:solidFill>
                  <a:srgbClr val="272525"/>
                </a:solidFill>
                <a:latin typeface="adonis-web" pitchFamily="34" charset="0"/>
                <a:ea typeface="adonis-web" pitchFamily="34" charset="-122"/>
                <a:cs typeface="adonis-web" pitchFamily="34" charset="-120"/>
              </a:rPr>
              <a:t>Common Techniques</a:t>
            </a:r>
            <a:endParaRPr lang="en-US" sz="2092" dirty="0"/>
          </a:p>
        </p:txBody>
      </p:sp>
      <p:sp>
        <p:nvSpPr>
          <p:cNvPr id="15" name="Text 12"/>
          <p:cNvSpPr/>
          <p:nvPr/>
        </p:nvSpPr>
        <p:spPr>
          <a:xfrm>
            <a:off x="2564011" y="3493532"/>
            <a:ext cx="3582233" cy="1020128"/>
          </a:xfrm>
          <a:prstGeom prst="rect">
            <a:avLst/>
          </a:prstGeom>
          <a:noFill/>
          <a:ln/>
        </p:spPr>
        <p:txBody>
          <a:bodyPr wrap="square" rtlCol="0" anchor="t"/>
          <a:lstStyle/>
          <a:p>
            <a:pPr marL="0" indent="0" algn="r">
              <a:lnSpc>
                <a:spcPts val="2678"/>
              </a:lnSpc>
              <a:buNone/>
            </a:pPr>
            <a:r>
              <a:rPr lang="en-US" sz="1674" kern="0" spc="-33" dirty="0">
                <a:solidFill>
                  <a:srgbClr val="272525"/>
                </a:solidFill>
                <a:latin typeface="Source Sans Pro" pitchFamily="34" charset="0"/>
                <a:ea typeface="Source Sans Pro" pitchFamily="34" charset="-122"/>
                <a:cs typeface="Source Sans Pro" pitchFamily="34" charset="-120"/>
              </a:rPr>
              <a:t>Discover common techniques for data manipulation, such as filtering, sorting, aggregating, and transforming data.</a:t>
            </a:r>
            <a:endParaRPr lang="en-US" sz="1674" dirty="0"/>
          </a:p>
        </p:txBody>
      </p:sp>
      <p:sp>
        <p:nvSpPr>
          <p:cNvPr id="16" name="Shape 13"/>
          <p:cNvSpPr/>
          <p:nvPr/>
        </p:nvSpPr>
        <p:spPr>
          <a:xfrm>
            <a:off x="7554278" y="4599920"/>
            <a:ext cx="743903" cy="42505"/>
          </a:xfrm>
          <a:prstGeom prst="rect">
            <a:avLst/>
          </a:prstGeom>
          <a:solidFill>
            <a:srgbClr val="D7A1F7"/>
          </a:solidFill>
          <a:ln/>
        </p:spPr>
        <p:txBody>
          <a:bodyPr/>
          <a:lstStyle/>
          <a:p>
            <a:endParaRPr lang="en-IN"/>
          </a:p>
        </p:txBody>
      </p:sp>
      <p:sp>
        <p:nvSpPr>
          <p:cNvPr id="17" name="Shape 14"/>
          <p:cNvSpPr/>
          <p:nvPr/>
        </p:nvSpPr>
        <p:spPr>
          <a:xfrm>
            <a:off x="7076123" y="4382214"/>
            <a:ext cx="478155" cy="478155"/>
          </a:xfrm>
          <a:prstGeom prst="roundRect">
            <a:avLst>
              <a:gd name="adj" fmla="val 20004"/>
            </a:avLst>
          </a:prstGeom>
          <a:solidFill>
            <a:srgbClr val="EBD0FB"/>
          </a:solidFill>
          <a:ln w="13216">
            <a:solidFill>
              <a:srgbClr val="D7A1F7"/>
            </a:solidFill>
            <a:prstDash val="solid"/>
          </a:ln>
        </p:spPr>
        <p:txBody>
          <a:bodyPr/>
          <a:lstStyle/>
          <a:p>
            <a:endParaRPr lang="en-IN"/>
          </a:p>
        </p:txBody>
      </p:sp>
      <p:sp>
        <p:nvSpPr>
          <p:cNvPr id="18" name="Text 15"/>
          <p:cNvSpPr/>
          <p:nvPr/>
        </p:nvSpPr>
        <p:spPr>
          <a:xfrm>
            <a:off x="7226856" y="4421981"/>
            <a:ext cx="176570" cy="398502"/>
          </a:xfrm>
          <a:prstGeom prst="rect">
            <a:avLst/>
          </a:prstGeom>
          <a:noFill/>
          <a:ln/>
        </p:spPr>
        <p:txBody>
          <a:bodyPr wrap="none" rtlCol="0" anchor="t"/>
          <a:lstStyle/>
          <a:p>
            <a:pPr marL="0" indent="0" algn="ctr">
              <a:lnSpc>
                <a:spcPts val="3138"/>
              </a:lnSpc>
              <a:buNone/>
            </a:pPr>
            <a:r>
              <a:rPr lang="en-US" sz="2510" b="1" kern="0" spc="-50" dirty="0">
                <a:solidFill>
                  <a:srgbClr val="272525"/>
                </a:solidFill>
                <a:latin typeface="adonis-web" pitchFamily="34" charset="0"/>
                <a:ea typeface="adonis-web" pitchFamily="34" charset="-122"/>
                <a:cs typeface="adonis-web" pitchFamily="34" charset="-120"/>
              </a:rPr>
              <a:t>3</a:t>
            </a:r>
            <a:endParaRPr lang="en-US" sz="2510" dirty="0"/>
          </a:p>
        </p:txBody>
      </p:sp>
      <p:sp>
        <p:nvSpPr>
          <p:cNvPr id="19" name="Text 16"/>
          <p:cNvSpPr/>
          <p:nvPr/>
        </p:nvSpPr>
        <p:spPr>
          <a:xfrm>
            <a:off x="8484156" y="4428649"/>
            <a:ext cx="2125504" cy="332184"/>
          </a:xfrm>
          <a:prstGeom prst="rect">
            <a:avLst/>
          </a:prstGeom>
          <a:noFill/>
          <a:ln/>
        </p:spPr>
        <p:txBody>
          <a:bodyPr wrap="none" rtlCol="0" anchor="t"/>
          <a:lstStyle/>
          <a:p>
            <a:pPr marL="0" indent="0" algn="l">
              <a:lnSpc>
                <a:spcPts val="2615"/>
              </a:lnSpc>
              <a:buNone/>
            </a:pPr>
            <a:r>
              <a:rPr lang="en-US" sz="2092" b="1" kern="0" spc="-42" dirty="0">
                <a:solidFill>
                  <a:srgbClr val="272525"/>
                </a:solidFill>
                <a:latin typeface="adonis-web" pitchFamily="34" charset="0"/>
                <a:ea typeface="adonis-web" pitchFamily="34" charset="-122"/>
                <a:cs typeface="adonis-web" pitchFamily="34" charset="-120"/>
              </a:rPr>
              <a:t>Python Libraries</a:t>
            </a:r>
            <a:endParaRPr lang="en-US" sz="2092" dirty="0"/>
          </a:p>
        </p:txBody>
      </p:sp>
      <p:sp>
        <p:nvSpPr>
          <p:cNvPr id="20" name="Text 17"/>
          <p:cNvSpPr/>
          <p:nvPr/>
        </p:nvSpPr>
        <p:spPr>
          <a:xfrm>
            <a:off x="8484156" y="4973360"/>
            <a:ext cx="3582233" cy="1020128"/>
          </a:xfrm>
          <a:prstGeom prst="rect">
            <a:avLst/>
          </a:prstGeom>
          <a:noFill/>
          <a:ln/>
        </p:spPr>
        <p:txBody>
          <a:bodyPr wrap="square" rtlCol="0" anchor="t"/>
          <a:lstStyle/>
          <a:p>
            <a:pPr marL="0" indent="0" algn="l">
              <a:lnSpc>
                <a:spcPts val="2678"/>
              </a:lnSpc>
              <a:buNone/>
            </a:pPr>
            <a:r>
              <a:rPr lang="en-US" sz="1674" kern="0" spc="-33" dirty="0">
                <a:solidFill>
                  <a:srgbClr val="272525"/>
                </a:solidFill>
                <a:latin typeface="Source Sans Pro" pitchFamily="34" charset="0"/>
                <a:ea typeface="Source Sans Pro" pitchFamily="34" charset="-122"/>
                <a:cs typeface="Source Sans Pro" pitchFamily="34" charset="-120"/>
              </a:rPr>
              <a:t>See how Python libraries, like Pandas, provide powerful tools to manipulate and analyze complex datasets easily.</a:t>
            </a:r>
            <a:endParaRPr lang="en-US" sz="1674" dirty="0"/>
          </a:p>
        </p:txBody>
      </p:sp>
      <p:sp>
        <p:nvSpPr>
          <p:cNvPr id="21" name="Shape 18"/>
          <p:cNvSpPr/>
          <p:nvPr/>
        </p:nvSpPr>
        <p:spPr>
          <a:xfrm>
            <a:off x="6332220" y="5701129"/>
            <a:ext cx="743903" cy="42505"/>
          </a:xfrm>
          <a:prstGeom prst="rect">
            <a:avLst/>
          </a:prstGeom>
          <a:solidFill>
            <a:srgbClr val="D7A1F7"/>
          </a:solidFill>
          <a:ln/>
        </p:spPr>
        <p:txBody>
          <a:bodyPr/>
          <a:lstStyle/>
          <a:p>
            <a:endParaRPr lang="en-IN"/>
          </a:p>
        </p:txBody>
      </p:sp>
      <p:sp>
        <p:nvSpPr>
          <p:cNvPr id="22" name="Shape 19"/>
          <p:cNvSpPr/>
          <p:nvPr/>
        </p:nvSpPr>
        <p:spPr>
          <a:xfrm>
            <a:off x="7076123" y="5483423"/>
            <a:ext cx="478155" cy="478155"/>
          </a:xfrm>
          <a:prstGeom prst="roundRect">
            <a:avLst>
              <a:gd name="adj" fmla="val 20004"/>
            </a:avLst>
          </a:prstGeom>
          <a:solidFill>
            <a:srgbClr val="EBD0FB"/>
          </a:solidFill>
          <a:ln w="13216">
            <a:solidFill>
              <a:srgbClr val="D7A1F7"/>
            </a:solidFill>
            <a:prstDash val="solid"/>
          </a:ln>
        </p:spPr>
        <p:txBody>
          <a:bodyPr/>
          <a:lstStyle/>
          <a:p>
            <a:endParaRPr lang="en-IN"/>
          </a:p>
        </p:txBody>
      </p:sp>
      <p:sp>
        <p:nvSpPr>
          <p:cNvPr id="23" name="Text 20"/>
          <p:cNvSpPr/>
          <p:nvPr/>
        </p:nvSpPr>
        <p:spPr>
          <a:xfrm>
            <a:off x="7226856" y="5523190"/>
            <a:ext cx="176570" cy="398502"/>
          </a:xfrm>
          <a:prstGeom prst="rect">
            <a:avLst/>
          </a:prstGeom>
          <a:noFill/>
          <a:ln/>
        </p:spPr>
        <p:txBody>
          <a:bodyPr wrap="none" rtlCol="0" anchor="t"/>
          <a:lstStyle/>
          <a:p>
            <a:pPr marL="0" indent="0" algn="ctr">
              <a:lnSpc>
                <a:spcPts val="3138"/>
              </a:lnSpc>
              <a:buNone/>
            </a:pPr>
            <a:r>
              <a:rPr lang="en-US" sz="2510" b="1" kern="0" spc="-50" dirty="0">
                <a:solidFill>
                  <a:srgbClr val="272525"/>
                </a:solidFill>
                <a:latin typeface="adonis-web" pitchFamily="34" charset="0"/>
                <a:ea typeface="adonis-web" pitchFamily="34" charset="-122"/>
                <a:cs typeface="adonis-web" pitchFamily="34" charset="-120"/>
              </a:rPr>
              <a:t>4</a:t>
            </a:r>
            <a:endParaRPr lang="en-US" sz="2510" dirty="0"/>
          </a:p>
        </p:txBody>
      </p:sp>
      <p:sp>
        <p:nvSpPr>
          <p:cNvPr id="24" name="Text 21"/>
          <p:cNvSpPr/>
          <p:nvPr/>
        </p:nvSpPr>
        <p:spPr>
          <a:xfrm>
            <a:off x="4020741" y="5529858"/>
            <a:ext cx="2125504" cy="332184"/>
          </a:xfrm>
          <a:prstGeom prst="rect">
            <a:avLst/>
          </a:prstGeom>
          <a:noFill/>
          <a:ln/>
        </p:spPr>
        <p:txBody>
          <a:bodyPr wrap="none" rtlCol="0" anchor="t"/>
          <a:lstStyle/>
          <a:p>
            <a:pPr marL="0" indent="0" algn="r">
              <a:lnSpc>
                <a:spcPts val="2615"/>
              </a:lnSpc>
              <a:buNone/>
            </a:pPr>
            <a:r>
              <a:rPr lang="en-US" sz="2092" b="1" kern="0" spc="-42" dirty="0">
                <a:solidFill>
                  <a:srgbClr val="272525"/>
                </a:solidFill>
                <a:latin typeface="adonis-web" pitchFamily="34" charset="0"/>
                <a:ea typeface="adonis-web" pitchFamily="34" charset="-122"/>
                <a:cs typeface="adonis-web" pitchFamily="34" charset="-120"/>
              </a:rPr>
              <a:t>Example Process</a:t>
            </a:r>
            <a:endParaRPr lang="en-US" sz="2092" dirty="0"/>
          </a:p>
        </p:txBody>
      </p:sp>
      <p:sp>
        <p:nvSpPr>
          <p:cNvPr id="25" name="Text 22"/>
          <p:cNvSpPr/>
          <p:nvPr/>
        </p:nvSpPr>
        <p:spPr>
          <a:xfrm>
            <a:off x="2564011" y="6074569"/>
            <a:ext cx="3582233" cy="1360170"/>
          </a:xfrm>
          <a:prstGeom prst="rect">
            <a:avLst/>
          </a:prstGeom>
          <a:noFill/>
          <a:ln/>
        </p:spPr>
        <p:txBody>
          <a:bodyPr wrap="square" rtlCol="0" anchor="t"/>
          <a:lstStyle/>
          <a:p>
            <a:pPr marL="0" indent="0" algn="r">
              <a:lnSpc>
                <a:spcPts val="2678"/>
              </a:lnSpc>
              <a:buNone/>
            </a:pPr>
            <a:r>
              <a:rPr lang="en-US" sz="1674" kern="0" spc="-33" dirty="0">
                <a:solidFill>
                  <a:srgbClr val="272525"/>
                </a:solidFill>
                <a:latin typeface="Source Sans Pro" pitchFamily="34" charset="0"/>
                <a:ea typeface="Source Sans Pro" pitchFamily="34" charset="-122"/>
                <a:cs typeface="Source Sans Pro" pitchFamily="34" charset="-120"/>
              </a:rPr>
              <a:t>Witness a step-by-step example of a data manipulation process, showcasing how to clean, transform, and visualize data effectively.</a:t>
            </a:r>
            <a:endParaRPr lang="en-US" sz="1674"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IN"/>
          </a:p>
        </p:txBody>
      </p:sp>
      <p:sp>
        <p:nvSpPr>
          <p:cNvPr id="4" name="Text 1"/>
          <p:cNvSpPr/>
          <p:nvPr/>
        </p:nvSpPr>
        <p:spPr>
          <a:xfrm>
            <a:off x="833199" y="3067883"/>
            <a:ext cx="4443889" cy="694373"/>
          </a:xfrm>
          <a:prstGeom prst="rect">
            <a:avLst/>
          </a:prstGeom>
          <a:noFill/>
          <a:ln/>
        </p:spPr>
        <p:txBody>
          <a:bodyPr wrap="none" rtlCol="0" anchor="t"/>
          <a:lstStyle/>
          <a:p>
            <a:pPr marL="0" indent="0">
              <a:lnSpc>
                <a:spcPts val="5468"/>
              </a:lnSpc>
              <a:buNone/>
            </a:pPr>
            <a:r>
              <a:rPr lang="en-US" sz="4374" b="1" kern="0" spc="-87" dirty="0">
                <a:solidFill>
                  <a:srgbClr val="FF75D3"/>
                </a:solidFill>
                <a:latin typeface="adonis-web" pitchFamily="34" charset="0"/>
                <a:ea typeface="adonis-web" pitchFamily="34" charset="-122"/>
                <a:cs typeface="adonis-web" pitchFamily="34" charset="-120"/>
              </a:rPr>
              <a:t>Conclusion</a:t>
            </a:r>
            <a:endParaRPr lang="en-US" sz="4374" dirty="0"/>
          </a:p>
        </p:txBody>
      </p:sp>
      <p:sp>
        <p:nvSpPr>
          <p:cNvPr id="5" name="Text 2"/>
          <p:cNvSpPr/>
          <p:nvPr/>
        </p:nvSpPr>
        <p:spPr>
          <a:xfrm>
            <a:off x="833199" y="4095512"/>
            <a:ext cx="7477601" cy="1066205"/>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In conclusion, understanding functions, modules, and data manipulation is essential for any developer seeking to write clean and efficient code. Recap the key points and take action to level up your coding skills!</a:t>
            </a:r>
            <a:endParaRPr lang="en-US" sz="1750" dirty="0"/>
          </a:p>
        </p:txBody>
      </p:sp>
      <p:pic>
        <p:nvPicPr>
          <p:cNvPr id="6" name="Image 1" descr="preencoded.png"/>
          <p:cNvPicPr>
            <a:picLocks noChangeAspect="1"/>
          </p:cNvPicPr>
          <p:nvPr/>
        </p:nvPicPr>
        <p:blipFill>
          <a:blip r:embed="rId4"/>
          <a:stretch>
            <a:fillRect/>
          </a:stretch>
        </p:blipFill>
        <p:spPr>
          <a:xfrm>
            <a:off x="9144000" y="0"/>
            <a:ext cx="5486400" cy="822960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346</Words>
  <Application>Microsoft Office PowerPoint</Application>
  <PresentationFormat>Custom</PresentationFormat>
  <Paragraphs>46</Paragraphs>
  <Slides>6</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adonis-web</vt:lpstr>
      <vt:lpstr>Arial</vt:lpstr>
      <vt:lpstr>Calibri</vt:lpstr>
      <vt:lpstr>Source Sans Pro</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BOGARAJU Sai Teja</cp:lastModifiedBy>
  <cp:revision>2</cp:revision>
  <dcterms:created xsi:type="dcterms:W3CDTF">2023-10-10T16:19:01Z</dcterms:created>
  <dcterms:modified xsi:type="dcterms:W3CDTF">2023-10-10T16:23:33Z</dcterms:modified>
</cp:coreProperties>
</file>